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79" r:id="rId4"/>
    <p:sldId id="273" r:id="rId5"/>
    <p:sldId id="276" r:id="rId6"/>
    <p:sldId id="281" r:id="rId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1109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1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C54885-0557-412A-8254-271D2CC014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행정부서 전화번호 </a:t>
            </a:r>
            <a:br>
              <a:rPr lang="en-US" altLang="ko-KR" dirty="0"/>
            </a:br>
            <a:r>
              <a:rPr lang="ko-KR" altLang="en-US" dirty="0"/>
              <a:t>아이폰</a:t>
            </a:r>
            <a:br>
              <a:rPr lang="en-US" altLang="ko-KR" dirty="0"/>
            </a:br>
            <a:r>
              <a:rPr lang="ko-KR" altLang="en-US" dirty="0">
                <a:solidFill>
                  <a:srgbClr val="FF0000"/>
                </a:solidFill>
              </a:rPr>
              <a:t>스마트폰 일괄등록하기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724A0D7-B06D-4A97-A0F9-A431ECD3AD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/>
              <a:t>한번 등록하면 </a:t>
            </a:r>
            <a:r>
              <a:rPr lang="en-US" altLang="ko-KR" dirty="0"/>
              <a:t>4</a:t>
            </a:r>
            <a:r>
              <a:rPr lang="ko-KR" altLang="en-US" dirty="0"/>
              <a:t>년이 편해집니다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7350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63D7A1E-9873-4305-98CA-2CE581AB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888" y="291750"/>
            <a:ext cx="11214088" cy="1235046"/>
          </a:xfrm>
        </p:spPr>
        <p:txBody>
          <a:bodyPr>
            <a:normAutofit/>
          </a:bodyPr>
          <a:lstStyle/>
          <a:p>
            <a:r>
              <a:rPr lang="ko-KR" altLang="en-US" sz="3100" dirty="0">
                <a:solidFill>
                  <a:srgbClr val="FF0000"/>
                </a:solidFill>
              </a:rPr>
              <a:t>스마트폰 전화번호 일괄등록 안내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14891E3-36EA-4EC6-8214-59A2FB85A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26797"/>
            <a:ext cx="10756861" cy="451456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dirty="0"/>
              <a:t>전화번호 문의가 빈번하여 학생 및 행정부서 모두 시간을 </a:t>
            </a:r>
            <a:r>
              <a:rPr lang="ko-KR" altLang="en-US" sz="2000" dirty="0" err="1"/>
              <a:t>절약할수</a:t>
            </a:r>
            <a:r>
              <a:rPr lang="ko-KR" altLang="en-US" sz="2000" dirty="0"/>
              <a:t> 있도록 해당 사항을 </a:t>
            </a:r>
            <a:r>
              <a:rPr lang="ko-KR" altLang="en-US" sz="2000" dirty="0" err="1"/>
              <a:t>안내드립니다</a:t>
            </a:r>
            <a:r>
              <a:rPr lang="en-US" altLang="ko-KR" sz="200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2000" dirty="0"/>
              <a:t>한번 만 등록하시면 필요시마다 </a:t>
            </a:r>
            <a:r>
              <a:rPr lang="ko-KR" altLang="en-US" sz="2000" dirty="0">
                <a:solidFill>
                  <a:srgbClr val="1109A7"/>
                </a:solidFill>
              </a:rPr>
              <a:t>필요한 부서를 바로 검색</a:t>
            </a:r>
            <a:r>
              <a:rPr lang="ko-KR" altLang="en-US" sz="2000" dirty="0"/>
              <a:t>하여 </a:t>
            </a:r>
            <a:endParaRPr lang="en-US" altLang="ko-KR" sz="2000" dirty="0"/>
          </a:p>
          <a:p>
            <a:pPr>
              <a:lnSpc>
                <a:spcPct val="150000"/>
              </a:lnSpc>
            </a:pPr>
            <a:r>
              <a:rPr lang="ko-KR" altLang="en-US" sz="2000" dirty="0"/>
              <a:t>관련 담당자에게 바로 전화를 </a:t>
            </a:r>
            <a:r>
              <a:rPr lang="ko-KR" altLang="en-US" sz="2000" dirty="0" err="1"/>
              <a:t>걸수</a:t>
            </a:r>
            <a:r>
              <a:rPr lang="ko-KR" altLang="en-US" sz="2000" dirty="0"/>
              <a:t> 있어 많은 시간이 </a:t>
            </a:r>
            <a:r>
              <a:rPr lang="ko-KR" altLang="en-US" sz="2000" dirty="0" err="1"/>
              <a:t>단축될수</a:t>
            </a:r>
            <a:r>
              <a:rPr lang="ko-KR" altLang="en-US" sz="2000" dirty="0"/>
              <a:t> 있습니다</a:t>
            </a:r>
            <a:r>
              <a:rPr lang="en-US" altLang="ko-KR" sz="2000" dirty="0"/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sz="2000" dirty="0"/>
              <a:t>행정부서 전화번호 중 </a:t>
            </a:r>
            <a:r>
              <a:rPr lang="ko-KR" altLang="en-US" sz="2000" dirty="0">
                <a:solidFill>
                  <a:srgbClr val="1109A7"/>
                </a:solidFill>
              </a:rPr>
              <a:t>학생들에게 필요한 부서</a:t>
            </a:r>
            <a:r>
              <a:rPr lang="ko-KR" altLang="en-US" sz="2000" dirty="0"/>
              <a:t>만을 넣어두었습니다</a:t>
            </a:r>
            <a:r>
              <a:rPr lang="en-US" altLang="ko-KR" sz="2000" dirty="0"/>
              <a:t>. </a:t>
            </a:r>
            <a:endParaRPr lang="en-US" altLang="ko-KR" sz="2000" dirty="0">
              <a:solidFill>
                <a:srgbClr val="1109A7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>
                <a:solidFill>
                  <a:srgbClr val="1109A7"/>
                </a:solidFill>
                <a:sym typeface="Wingdings" panose="05000000000000000000" pitchFamily="2" charset="2"/>
              </a:rPr>
              <a:t>학사지원팀</a:t>
            </a:r>
            <a:r>
              <a:rPr lang="en-US" altLang="ko-KR" sz="2000" dirty="0">
                <a:solidFill>
                  <a:srgbClr val="1109A7"/>
                </a:solidFill>
                <a:sym typeface="Wingdings" panose="05000000000000000000" pitchFamily="2" charset="2"/>
              </a:rPr>
              <a:t>, </a:t>
            </a:r>
            <a:r>
              <a:rPr lang="ko-KR" altLang="en-US" sz="2000" dirty="0">
                <a:solidFill>
                  <a:srgbClr val="1109A7"/>
                </a:solidFill>
                <a:sym typeface="Wingdings" panose="05000000000000000000" pitchFamily="2" charset="2"/>
              </a:rPr>
              <a:t>취업지원팀</a:t>
            </a:r>
            <a:r>
              <a:rPr lang="en-US" altLang="ko-KR" sz="2000" dirty="0">
                <a:solidFill>
                  <a:srgbClr val="1109A7"/>
                </a:solidFill>
                <a:sym typeface="Wingdings" panose="05000000000000000000" pitchFamily="2" charset="2"/>
              </a:rPr>
              <a:t>, </a:t>
            </a:r>
            <a:r>
              <a:rPr lang="ko-KR" altLang="en-US" sz="2000" dirty="0">
                <a:solidFill>
                  <a:srgbClr val="1109A7"/>
                </a:solidFill>
                <a:sym typeface="Wingdings" panose="05000000000000000000" pitchFamily="2" charset="2"/>
              </a:rPr>
              <a:t>학생지원팀</a:t>
            </a:r>
            <a:r>
              <a:rPr lang="en-US" altLang="ko-KR" sz="2000" dirty="0">
                <a:solidFill>
                  <a:srgbClr val="1109A7"/>
                </a:solidFill>
                <a:sym typeface="Wingdings" panose="05000000000000000000" pitchFamily="2" charset="2"/>
              </a:rPr>
              <a:t>, </a:t>
            </a:r>
            <a:r>
              <a:rPr lang="ko-KR" altLang="en-US" sz="2000" dirty="0">
                <a:solidFill>
                  <a:srgbClr val="1109A7"/>
                </a:solidFill>
                <a:sym typeface="Wingdings" panose="05000000000000000000" pitchFamily="2" charset="2"/>
              </a:rPr>
              <a:t>회계팀</a:t>
            </a:r>
            <a:r>
              <a:rPr lang="en-US" altLang="ko-KR" sz="2000" dirty="0">
                <a:solidFill>
                  <a:srgbClr val="1109A7"/>
                </a:solidFill>
                <a:sym typeface="Wingdings" panose="05000000000000000000" pitchFamily="2" charset="2"/>
              </a:rPr>
              <a:t>(</a:t>
            </a:r>
            <a:r>
              <a:rPr lang="ko-KR" altLang="en-US" sz="2000" dirty="0">
                <a:solidFill>
                  <a:srgbClr val="1109A7"/>
                </a:solidFill>
                <a:sym typeface="Wingdings" panose="05000000000000000000" pitchFamily="2" charset="2"/>
              </a:rPr>
              <a:t>등록금관련</a:t>
            </a:r>
            <a:r>
              <a:rPr lang="en-US" altLang="ko-KR" sz="2000" dirty="0">
                <a:solidFill>
                  <a:srgbClr val="1109A7"/>
                </a:solidFill>
                <a:sym typeface="Wingdings" panose="05000000000000000000" pitchFamily="2" charset="2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sz="2000" dirty="0">
                <a:solidFill>
                  <a:srgbClr val="1109A7"/>
                </a:solidFill>
              </a:rPr>
              <a:t>부서로 검색하지 말고 관련 키워드로 검색하여</a:t>
            </a:r>
            <a:endParaRPr lang="en-US" altLang="ko-KR" sz="2000" dirty="0">
              <a:solidFill>
                <a:srgbClr val="1109A7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>
                <a:solidFill>
                  <a:srgbClr val="1109A7"/>
                </a:solidFill>
              </a:rPr>
              <a:t> 전화하시면 쉽게 문의사항의 답변을 얻기가 용이해 집니다</a:t>
            </a:r>
            <a:r>
              <a:rPr lang="en-US" altLang="ko-KR" sz="2000" dirty="0">
                <a:solidFill>
                  <a:srgbClr val="1109A7"/>
                </a:solidFill>
              </a:rPr>
              <a:t>.  </a:t>
            </a:r>
          </a:p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srgbClr val="FF0000"/>
                </a:solidFill>
              </a:rPr>
              <a:t>ex) </a:t>
            </a:r>
            <a:r>
              <a:rPr lang="ko-KR" altLang="en-US" sz="2000" b="1" dirty="0">
                <a:solidFill>
                  <a:srgbClr val="FF0000"/>
                </a:solidFill>
              </a:rPr>
              <a:t>수강신청</a:t>
            </a:r>
            <a:r>
              <a:rPr lang="en-US" altLang="ko-KR" sz="2000" b="1" dirty="0">
                <a:solidFill>
                  <a:srgbClr val="FF0000"/>
                </a:solidFill>
              </a:rPr>
              <a:t>, </a:t>
            </a:r>
            <a:r>
              <a:rPr lang="ko-KR" altLang="en-US" sz="2000" b="1" dirty="0">
                <a:solidFill>
                  <a:srgbClr val="FF0000"/>
                </a:solidFill>
              </a:rPr>
              <a:t>휴학</a:t>
            </a:r>
            <a:r>
              <a:rPr lang="en-US" altLang="ko-KR" sz="2000" b="1" dirty="0">
                <a:solidFill>
                  <a:srgbClr val="FF0000"/>
                </a:solidFill>
              </a:rPr>
              <a:t>, </a:t>
            </a:r>
            <a:r>
              <a:rPr lang="ko-KR" altLang="en-US" sz="2000" b="1" dirty="0">
                <a:solidFill>
                  <a:srgbClr val="FF0000"/>
                </a:solidFill>
              </a:rPr>
              <a:t>복학</a:t>
            </a:r>
            <a:r>
              <a:rPr lang="en-US" altLang="ko-KR" sz="2000" b="1" dirty="0">
                <a:solidFill>
                  <a:srgbClr val="FF0000"/>
                </a:solidFill>
              </a:rPr>
              <a:t>, </a:t>
            </a:r>
            <a:r>
              <a:rPr lang="ko-KR" altLang="en-US" sz="2000" b="1" dirty="0">
                <a:solidFill>
                  <a:srgbClr val="FF0000"/>
                </a:solidFill>
              </a:rPr>
              <a:t>교직</a:t>
            </a:r>
            <a:r>
              <a:rPr lang="en-US" altLang="ko-KR" sz="2000" b="1" dirty="0">
                <a:solidFill>
                  <a:srgbClr val="FF0000"/>
                </a:solidFill>
              </a:rPr>
              <a:t>, </a:t>
            </a:r>
            <a:r>
              <a:rPr lang="ko-KR" altLang="en-US" sz="2000" b="1" dirty="0">
                <a:solidFill>
                  <a:srgbClr val="FF0000"/>
                </a:solidFill>
              </a:rPr>
              <a:t>교양과목</a:t>
            </a:r>
            <a:r>
              <a:rPr lang="en-US" altLang="ko-KR" sz="2000" b="1" dirty="0">
                <a:solidFill>
                  <a:srgbClr val="FF0000"/>
                </a:solidFill>
              </a:rPr>
              <a:t>, </a:t>
            </a:r>
            <a:r>
              <a:rPr lang="ko-KR" altLang="en-US" sz="2000" b="1" dirty="0">
                <a:solidFill>
                  <a:srgbClr val="FF0000"/>
                </a:solidFill>
              </a:rPr>
              <a:t>등록금</a:t>
            </a:r>
            <a:r>
              <a:rPr lang="en-US" altLang="ko-KR" sz="2000" b="1" dirty="0">
                <a:solidFill>
                  <a:srgbClr val="FF0000"/>
                </a:solidFill>
              </a:rPr>
              <a:t>, </a:t>
            </a:r>
            <a:r>
              <a:rPr lang="ko-KR" altLang="en-US" sz="2000" b="1" dirty="0" err="1">
                <a:solidFill>
                  <a:srgbClr val="FF0000"/>
                </a:solidFill>
              </a:rPr>
              <a:t>근로장학</a:t>
            </a:r>
            <a:r>
              <a:rPr lang="en-US" altLang="ko-KR" sz="2000" b="1" dirty="0">
                <a:solidFill>
                  <a:srgbClr val="FF0000"/>
                </a:solidFill>
              </a:rPr>
              <a:t>, </a:t>
            </a:r>
            <a:r>
              <a:rPr lang="ko-KR" altLang="en-US" sz="2000" b="1" dirty="0">
                <a:solidFill>
                  <a:srgbClr val="FF0000"/>
                </a:solidFill>
              </a:rPr>
              <a:t>장학금</a:t>
            </a:r>
            <a:endParaRPr lang="ko-KR" altLang="en-US" sz="2000" dirty="0">
              <a:solidFill>
                <a:srgbClr val="1109A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024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63D7A1E-9873-4305-98CA-2CE581AB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888" y="291750"/>
            <a:ext cx="11214088" cy="1235046"/>
          </a:xfrm>
        </p:spPr>
        <p:txBody>
          <a:bodyPr>
            <a:normAutofit/>
          </a:bodyPr>
          <a:lstStyle/>
          <a:p>
            <a:r>
              <a:rPr lang="ko-KR" altLang="en-US" sz="3100" dirty="0">
                <a:solidFill>
                  <a:srgbClr val="FF0000"/>
                </a:solidFill>
              </a:rPr>
              <a:t>홈페이지 공지사항 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14891E3-36EA-4EC6-8214-59A2FB85A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6797"/>
            <a:ext cx="8596668" cy="4514566"/>
          </a:xfrm>
        </p:spPr>
        <p:txBody>
          <a:bodyPr>
            <a:noAutofit/>
          </a:bodyPr>
          <a:lstStyle/>
          <a:p>
            <a:r>
              <a:rPr lang="ko-KR" altLang="en-US" sz="2000" dirty="0">
                <a:solidFill>
                  <a:srgbClr val="1109A7"/>
                </a:solidFill>
              </a:rPr>
              <a:t>학사제도 안내문 공지사항</a:t>
            </a:r>
            <a:endParaRPr lang="en-US" altLang="ko-KR" sz="2000" dirty="0">
              <a:solidFill>
                <a:srgbClr val="1109A7"/>
              </a:solidFill>
            </a:endParaRPr>
          </a:p>
          <a:p>
            <a:r>
              <a:rPr lang="ko-KR" altLang="en-US" sz="2000" dirty="0">
                <a:solidFill>
                  <a:srgbClr val="1109A7"/>
                </a:solidFill>
              </a:rPr>
              <a:t>하단 학생 연락처</a:t>
            </a:r>
            <a:r>
              <a:rPr lang="en-US" altLang="ko-KR" sz="2000" dirty="0">
                <a:solidFill>
                  <a:srgbClr val="1109A7"/>
                </a:solidFill>
              </a:rPr>
              <a:t>.</a:t>
            </a:r>
            <a:r>
              <a:rPr lang="en-US" altLang="ko-KR" sz="2000" dirty="0" err="1">
                <a:solidFill>
                  <a:srgbClr val="1109A7"/>
                </a:solidFill>
              </a:rPr>
              <a:t>vcf</a:t>
            </a:r>
            <a:r>
              <a:rPr lang="ko-KR" altLang="en-US" sz="2000" dirty="0">
                <a:solidFill>
                  <a:srgbClr val="1109A7"/>
                </a:solidFill>
              </a:rPr>
              <a:t> 파일 카톡이나 스마트폰으로 저장</a:t>
            </a:r>
          </a:p>
        </p:txBody>
      </p:sp>
    </p:spTree>
    <p:extLst>
      <p:ext uri="{BB962C8B-B14F-4D97-AF65-F5344CB8AC3E}">
        <p14:creationId xmlns:p14="http://schemas.microsoft.com/office/powerpoint/2010/main" val="1944924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>
            <a:extLst>
              <a:ext uri="{FF2B5EF4-FFF2-40B4-BE49-F238E27FC236}">
                <a16:creationId xmlns:a16="http://schemas.microsoft.com/office/drawing/2014/main" id="{E3B04DB6-5D27-46AE-8CFC-6D6A95A87167}"/>
              </a:ext>
            </a:extLst>
          </p:cNvPr>
          <p:cNvSpPr txBox="1">
            <a:spLocks/>
          </p:cNvSpPr>
          <p:nvPr/>
        </p:nvSpPr>
        <p:spPr>
          <a:xfrm>
            <a:off x="538888" y="291750"/>
            <a:ext cx="8873560" cy="1956500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dirty="0">
                <a:solidFill>
                  <a:srgbClr val="1109A7"/>
                </a:solidFill>
              </a:rPr>
              <a:t>아이폰용 전화번호 일괄등록 연락처</a:t>
            </a:r>
            <a:r>
              <a:rPr lang="en-US" altLang="ko-KR" dirty="0">
                <a:solidFill>
                  <a:srgbClr val="1109A7"/>
                </a:solidFill>
              </a:rPr>
              <a:t>.</a:t>
            </a:r>
            <a:r>
              <a:rPr lang="en-US" altLang="ko-KR" dirty="0" err="1">
                <a:solidFill>
                  <a:srgbClr val="1109A7"/>
                </a:solidFill>
              </a:rPr>
              <a:t>vcf</a:t>
            </a:r>
            <a:r>
              <a:rPr lang="en-US" altLang="ko-KR" dirty="0">
                <a:solidFill>
                  <a:srgbClr val="1109A7"/>
                </a:solidFill>
              </a:rPr>
              <a:t> </a:t>
            </a:r>
            <a:r>
              <a:rPr lang="ko-KR" altLang="en-US" dirty="0">
                <a:solidFill>
                  <a:srgbClr val="1109A7"/>
                </a:solidFill>
              </a:rPr>
              <a:t>다운</a:t>
            </a:r>
            <a:endParaRPr lang="en-US" altLang="ko-KR" dirty="0">
              <a:solidFill>
                <a:srgbClr val="1109A7"/>
              </a:solidFill>
            </a:endParaRPr>
          </a:p>
          <a:p>
            <a:endParaRPr lang="en-US" altLang="ko-KR" dirty="0">
              <a:solidFill>
                <a:srgbClr val="1109A7"/>
              </a:solidFill>
            </a:endParaRPr>
          </a:p>
          <a:p>
            <a:r>
              <a:rPr lang="ko-KR" altLang="en-US" dirty="0">
                <a:solidFill>
                  <a:srgbClr val="1109A7"/>
                </a:solidFill>
              </a:rPr>
              <a:t>연락처 저장 </a:t>
            </a:r>
            <a:r>
              <a:rPr lang="en-US" altLang="ko-KR" dirty="0">
                <a:solidFill>
                  <a:srgbClr val="1109A7"/>
                </a:solidFill>
              </a:rPr>
              <a:t>-&gt; </a:t>
            </a:r>
            <a:r>
              <a:rPr lang="ko-KR" altLang="en-US" dirty="0">
                <a:solidFill>
                  <a:srgbClr val="1109A7"/>
                </a:solidFill>
              </a:rPr>
              <a:t>연락처 클릭 </a:t>
            </a:r>
            <a:r>
              <a:rPr lang="en-US" altLang="ko-KR" dirty="0">
                <a:solidFill>
                  <a:srgbClr val="1109A7"/>
                </a:solidFill>
              </a:rPr>
              <a:t>-&gt; </a:t>
            </a:r>
            <a:r>
              <a:rPr lang="ko-KR" altLang="en-US" dirty="0">
                <a:solidFill>
                  <a:srgbClr val="1109A7"/>
                </a:solidFill>
              </a:rPr>
              <a:t>올림버튼 클릭</a:t>
            </a:r>
            <a:br>
              <a:rPr lang="en-US" altLang="ko-KR" dirty="0">
                <a:solidFill>
                  <a:srgbClr val="1109A7"/>
                </a:solidFill>
              </a:rPr>
            </a:br>
            <a:endParaRPr lang="ko-KR" altLang="en-US" dirty="0"/>
          </a:p>
        </p:txBody>
      </p:sp>
      <p:sp>
        <p:nvSpPr>
          <p:cNvPr id="3" name="화살표: 오른쪽 2">
            <a:extLst>
              <a:ext uri="{FF2B5EF4-FFF2-40B4-BE49-F238E27FC236}">
                <a16:creationId xmlns:a16="http://schemas.microsoft.com/office/drawing/2014/main" id="{65EEC005-F4B4-400D-B5A9-8A9FE989528E}"/>
              </a:ext>
            </a:extLst>
          </p:cNvPr>
          <p:cNvSpPr/>
          <p:nvPr/>
        </p:nvSpPr>
        <p:spPr>
          <a:xfrm>
            <a:off x="4572000" y="3338819"/>
            <a:ext cx="981512" cy="453006"/>
          </a:xfrm>
          <a:prstGeom prst="rightArrow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A4E0C9D-F0C0-4C29-80A5-2EB47340D6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0847" y="1968201"/>
            <a:ext cx="2809875" cy="4419033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5FA95609-E50B-4C21-ABBC-8EF8DE8DF8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2930" y="1822662"/>
            <a:ext cx="2857500" cy="471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463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화살표: 오른쪽 6">
            <a:extLst>
              <a:ext uri="{FF2B5EF4-FFF2-40B4-BE49-F238E27FC236}">
                <a16:creationId xmlns:a16="http://schemas.microsoft.com/office/drawing/2014/main" id="{C19CEF8A-C86A-4D70-AB23-CDA3783DB3E8}"/>
              </a:ext>
            </a:extLst>
          </p:cNvPr>
          <p:cNvSpPr/>
          <p:nvPr/>
        </p:nvSpPr>
        <p:spPr>
          <a:xfrm>
            <a:off x="4061936" y="2939357"/>
            <a:ext cx="704676" cy="411061"/>
          </a:xfrm>
          <a:prstGeom prst="rightArrow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DC4DEB45-158A-40C3-8393-1C249DED2147}"/>
              </a:ext>
            </a:extLst>
          </p:cNvPr>
          <p:cNvSpPr/>
          <p:nvPr/>
        </p:nvSpPr>
        <p:spPr>
          <a:xfrm>
            <a:off x="1007625" y="2879520"/>
            <a:ext cx="2164359" cy="34394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제목 1">
            <a:extLst>
              <a:ext uri="{FF2B5EF4-FFF2-40B4-BE49-F238E27FC236}">
                <a16:creationId xmlns:a16="http://schemas.microsoft.com/office/drawing/2014/main" id="{871791AC-0091-471F-A08C-B7CB27F620E7}"/>
              </a:ext>
            </a:extLst>
          </p:cNvPr>
          <p:cNvSpPr txBox="1">
            <a:spLocks/>
          </p:cNvSpPr>
          <p:nvPr/>
        </p:nvSpPr>
        <p:spPr>
          <a:xfrm>
            <a:off x="538888" y="291750"/>
            <a:ext cx="8873560" cy="19565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dirty="0">
                <a:solidFill>
                  <a:srgbClr val="1109A7"/>
                </a:solidFill>
              </a:rPr>
              <a:t>공유버튼 클릭 </a:t>
            </a:r>
            <a:r>
              <a:rPr lang="en-US" altLang="ko-KR" dirty="0">
                <a:solidFill>
                  <a:srgbClr val="1109A7"/>
                </a:solidFill>
              </a:rPr>
              <a:t>-&gt; </a:t>
            </a:r>
            <a:r>
              <a:rPr lang="ko-KR" altLang="en-US" dirty="0">
                <a:solidFill>
                  <a:srgbClr val="1109A7"/>
                </a:solidFill>
              </a:rPr>
              <a:t>연락처 선택</a:t>
            </a:r>
            <a:br>
              <a:rPr lang="en-US" altLang="ko-KR" dirty="0">
                <a:solidFill>
                  <a:srgbClr val="1109A7"/>
                </a:solidFill>
              </a:rPr>
            </a:br>
            <a:endParaRPr lang="ko-KR" altLang="en-US" dirty="0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2DFDA3C3-343F-4AF3-9133-143FD5DCBD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250" y="901860"/>
            <a:ext cx="2771775" cy="55911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39009B2-E1A6-4CB0-A170-35FC82E80FA1}"/>
              </a:ext>
            </a:extLst>
          </p:cNvPr>
          <p:cNvSpPr txBox="1"/>
          <p:nvPr/>
        </p:nvSpPr>
        <p:spPr>
          <a:xfrm>
            <a:off x="5201174" y="1853967"/>
            <a:ext cx="3900881" cy="258532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dirty="0"/>
              <a:t>연락처저장 후 활용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92903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>
            <a:extLst>
              <a:ext uri="{FF2B5EF4-FFF2-40B4-BE49-F238E27FC236}">
                <a16:creationId xmlns:a16="http://schemas.microsoft.com/office/drawing/2014/main" id="{E47D7CB9-C89E-40DF-8CA0-2FBDDF204489}"/>
              </a:ext>
            </a:extLst>
          </p:cNvPr>
          <p:cNvSpPr txBox="1">
            <a:spLocks/>
          </p:cNvSpPr>
          <p:nvPr/>
        </p:nvSpPr>
        <p:spPr>
          <a:xfrm>
            <a:off x="538887" y="291750"/>
            <a:ext cx="11046309" cy="236756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dirty="0">
                <a:solidFill>
                  <a:srgbClr val="FF0000"/>
                </a:solidFill>
              </a:rPr>
              <a:t>필요시 마다 </a:t>
            </a:r>
            <a:r>
              <a:rPr lang="en-US" altLang="ko-KR" dirty="0">
                <a:solidFill>
                  <a:srgbClr val="FF0000"/>
                </a:solidFill>
              </a:rPr>
              <a:t>“</a:t>
            </a:r>
            <a:r>
              <a:rPr lang="ko-KR" altLang="en-US" dirty="0">
                <a:solidFill>
                  <a:srgbClr val="FF0000"/>
                </a:solidFill>
              </a:rPr>
              <a:t>키워드로 검색＂ 후</a:t>
            </a:r>
            <a:endParaRPr lang="en-US" altLang="ko-KR" dirty="0">
              <a:solidFill>
                <a:srgbClr val="FF0000"/>
              </a:solidFill>
            </a:endParaRPr>
          </a:p>
          <a:p>
            <a:r>
              <a:rPr lang="en-US" altLang="ko-KR" dirty="0">
                <a:solidFill>
                  <a:srgbClr val="FF0000"/>
                </a:solidFill>
              </a:rPr>
              <a:t>    </a:t>
            </a:r>
            <a:r>
              <a:rPr lang="ko-KR" altLang="en-US" dirty="0">
                <a:solidFill>
                  <a:srgbClr val="FF0000"/>
                </a:solidFill>
              </a:rPr>
              <a:t>해당 업무 담당하는 담당자에게 </a:t>
            </a:r>
            <a:endParaRPr lang="en-US" altLang="ko-KR" dirty="0">
              <a:solidFill>
                <a:srgbClr val="FF0000"/>
              </a:solidFill>
            </a:endParaRPr>
          </a:p>
          <a:p>
            <a:r>
              <a:rPr lang="ko-KR" altLang="en-US" dirty="0">
                <a:solidFill>
                  <a:srgbClr val="FF0000"/>
                </a:solidFill>
              </a:rPr>
              <a:t>다이렉트 연결 후 바로 답변 확인</a:t>
            </a:r>
            <a:br>
              <a:rPr lang="en-US" altLang="ko-KR" dirty="0">
                <a:solidFill>
                  <a:srgbClr val="FF0000"/>
                </a:solidFill>
              </a:rPr>
            </a:b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4E2C1EDA-895B-42C0-B161-9964E56484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3571" y="2768367"/>
            <a:ext cx="2726772" cy="333267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A98EFCE-EAEC-419A-B597-5D6F3BA92E96}"/>
              </a:ext>
            </a:extLst>
          </p:cNvPr>
          <p:cNvSpPr txBox="1"/>
          <p:nvPr/>
        </p:nvSpPr>
        <p:spPr>
          <a:xfrm>
            <a:off x="721453" y="3095538"/>
            <a:ext cx="4177717" cy="175432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dirty="0">
                <a:solidFill>
                  <a:srgbClr val="0070C0"/>
                </a:solidFill>
              </a:rPr>
              <a:t>수강신청</a:t>
            </a:r>
            <a:endParaRPr lang="en-US" altLang="ko-KR" dirty="0">
              <a:solidFill>
                <a:srgbClr val="0070C0"/>
              </a:solidFill>
            </a:endParaRPr>
          </a:p>
          <a:p>
            <a:r>
              <a:rPr lang="ko-KR" altLang="en-US" dirty="0">
                <a:solidFill>
                  <a:srgbClr val="0070C0"/>
                </a:solidFill>
              </a:rPr>
              <a:t>복학</a:t>
            </a:r>
            <a:endParaRPr lang="en-US" altLang="ko-KR" dirty="0">
              <a:solidFill>
                <a:srgbClr val="0070C0"/>
              </a:solidFill>
            </a:endParaRPr>
          </a:p>
          <a:p>
            <a:r>
              <a:rPr lang="ko-KR" altLang="en-US" dirty="0">
                <a:solidFill>
                  <a:srgbClr val="0070C0"/>
                </a:solidFill>
              </a:rPr>
              <a:t>휴학</a:t>
            </a:r>
            <a:endParaRPr lang="en-US" altLang="ko-KR" dirty="0">
              <a:solidFill>
                <a:srgbClr val="0070C0"/>
              </a:solidFill>
            </a:endParaRPr>
          </a:p>
          <a:p>
            <a:r>
              <a:rPr lang="ko-KR" altLang="en-US" dirty="0">
                <a:solidFill>
                  <a:srgbClr val="0070C0"/>
                </a:solidFill>
              </a:rPr>
              <a:t>교직</a:t>
            </a:r>
            <a:endParaRPr lang="en-US" altLang="ko-KR" dirty="0">
              <a:solidFill>
                <a:srgbClr val="0070C0"/>
              </a:solidFill>
            </a:endParaRPr>
          </a:p>
          <a:p>
            <a:r>
              <a:rPr lang="ko-KR" altLang="en-US" dirty="0">
                <a:solidFill>
                  <a:srgbClr val="0070C0"/>
                </a:solidFill>
              </a:rPr>
              <a:t>교양과목</a:t>
            </a:r>
            <a:endParaRPr lang="en-US" altLang="ko-KR" dirty="0">
              <a:solidFill>
                <a:srgbClr val="0070C0"/>
              </a:solidFill>
            </a:endParaRPr>
          </a:p>
          <a:p>
            <a:r>
              <a:rPr lang="ko-KR" altLang="en-US" dirty="0">
                <a:solidFill>
                  <a:srgbClr val="0070C0"/>
                </a:solidFill>
              </a:rPr>
              <a:t>해당 학과</a:t>
            </a:r>
          </a:p>
        </p:txBody>
      </p:sp>
    </p:spTree>
    <p:extLst>
      <p:ext uri="{BB962C8B-B14F-4D97-AF65-F5344CB8AC3E}">
        <p14:creationId xmlns:p14="http://schemas.microsoft.com/office/powerpoint/2010/main" val="1346523910"/>
      </p:ext>
    </p:extLst>
  </p:cSld>
  <p:clrMapOvr>
    <a:masterClrMapping/>
  </p:clrMapOvr>
</p:sld>
</file>

<file path=ppt/theme/theme1.xml><?xml version="1.0" encoding="utf-8"?>
<a:theme xmlns:a="http://schemas.openxmlformats.org/drawingml/2006/main" name="패싯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75</TotalTime>
  <Words>165</Words>
  <Application>Microsoft Office PowerPoint</Application>
  <PresentationFormat>와이드스크린</PresentationFormat>
  <Paragraphs>34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3" baseType="lpstr">
      <vt:lpstr>HY그래픽M</vt:lpstr>
      <vt:lpstr>맑은 고딕</vt:lpstr>
      <vt:lpstr>Arial</vt:lpstr>
      <vt:lpstr>Trebuchet MS</vt:lpstr>
      <vt:lpstr>Wingdings</vt:lpstr>
      <vt:lpstr>Wingdings 3</vt:lpstr>
      <vt:lpstr>패싯</vt:lpstr>
      <vt:lpstr>행정부서 전화번호  아이폰 스마트폰 일괄등록하기</vt:lpstr>
      <vt:lpstr>스마트폰 전화번호 일괄등록 안내</vt:lpstr>
      <vt:lpstr>홈페이지 공지사항 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구글캘린더에 학사력 불러오기</dc:title>
  <dc:creator>user</dc:creator>
  <cp:lastModifiedBy>user</cp:lastModifiedBy>
  <cp:revision>32</cp:revision>
  <cp:lastPrinted>2025-05-28T07:21:32Z</cp:lastPrinted>
  <dcterms:created xsi:type="dcterms:W3CDTF">2024-08-29T05:48:57Z</dcterms:created>
  <dcterms:modified xsi:type="dcterms:W3CDTF">2025-05-28T07:21:37Z</dcterms:modified>
</cp:coreProperties>
</file>